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301" r:id="rId3"/>
    <p:sldId id="306" r:id="rId4"/>
    <p:sldId id="309" r:id="rId5"/>
    <p:sldId id="259" r:id="rId6"/>
    <p:sldId id="280" r:id="rId7"/>
    <p:sldId id="278" r:id="rId8"/>
    <p:sldId id="281" r:id="rId9"/>
    <p:sldId id="261" r:id="rId10"/>
    <p:sldId id="289" r:id="rId11"/>
    <p:sldId id="310" r:id="rId12"/>
    <p:sldId id="324" r:id="rId13"/>
    <p:sldId id="264" r:id="rId14"/>
    <p:sldId id="311" r:id="rId15"/>
    <p:sldId id="283" r:id="rId16"/>
    <p:sldId id="284" r:id="rId17"/>
    <p:sldId id="285" r:id="rId18"/>
    <p:sldId id="262" r:id="rId19"/>
    <p:sldId id="269" r:id="rId20"/>
    <p:sldId id="263" r:id="rId21"/>
    <p:sldId id="286" r:id="rId22"/>
    <p:sldId id="293" r:id="rId23"/>
    <p:sldId id="287" r:id="rId24"/>
    <p:sldId id="265" r:id="rId25"/>
    <p:sldId id="266" r:id="rId26"/>
    <p:sldId id="267" r:id="rId27"/>
    <p:sldId id="304" r:id="rId28"/>
    <p:sldId id="299" r:id="rId29"/>
    <p:sldId id="268" r:id="rId30"/>
    <p:sldId id="274" r:id="rId31"/>
    <p:sldId id="312" r:id="rId32"/>
    <p:sldId id="315" r:id="rId33"/>
    <p:sldId id="313" r:id="rId34"/>
    <p:sldId id="316" r:id="rId35"/>
    <p:sldId id="314" r:id="rId36"/>
    <p:sldId id="317" r:id="rId37"/>
    <p:sldId id="318" r:id="rId38"/>
    <p:sldId id="319" r:id="rId39"/>
    <p:sldId id="320" r:id="rId40"/>
    <p:sldId id="322" r:id="rId41"/>
    <p:sldId id="325" r:id="rId42"/>
    <p:sldId id="323" r:id="rId43"/>
    <p:sldId id="321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0" autoAdjust="0"/>
    <p:restoredTop sz="94660"/>
  </p:normalViewPr>
  <p:slideViewPr>
    <p:cSldViewPr>
      <p:cViewPr varScale="1">
        <p:scale>
          <a:sx n="91" d="100"/>
          <a:sy n="91" d="100"/>
        </p:scale>
        <p:origin x="-146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927BA-798E-47D6-9AA6-EBB3757637F1}" type="datetimeFigureOut">
              <a:rPr lang="en-US"/>
              <a:pPr>
                <a:defRPr/>
              </a:pPr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EC7B6-2351-4E0E-9E07-EF1DDB7CB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D4C43-244F-4F86-9AD4-2BB6682299BD}" type="datetimeFigureOut">
              <a:rPr lang="en-US"/>
              <a:pPr>
                <a:defRPr/>
              </a:pPr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FF31-7CB2-4605-9BCD-2C5F0632B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CA797-1DD7-4076-A138-7542B9312EBE}" type="datetimeFigureOut">
              <a:rPr lang="en-US"/>
              <a:pPr>
                <a:defRPr/>
              </a:pPr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F307A-9E43-4BD9-AFA3-E055CC262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C4879-4E5F-437A-864F-DB898688D0B4}" type="datetimeFigureOut">
              <a:rPr lang="en-US"/>
              <a:pPr>
                <a:defRPr/>
              </a:pPr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F9A5D-383F-4458-B93A-3437431BF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FE6E3-9844-4FA3-9C5D-DFC772710BA6}" type="datetimeFigureOut">
              <a:rPr lang="en-US"/>
              <a:pPr>
                <a:defRPr/>
              </a:pPr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6CB3-2C30-4AD2-B8B1-AFC466ACF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1A35-E139-4871-B9F8-2A353C68B609}" type="datetimeFigureOut">
              <a:rPr lang="en-US"/>
              <a:pPr>
                <a:defRPr/>
              </a:pPr>
              <a:t>9/9/2024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6D8C2-9DC2-483B-A114-D7A9E7722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AC531-943F-489F-9014-0861931895BB}" type="datetimeFigureOut">
              <a:rPr lang="en-US"/>
              <a:pPr>
                <a:defRPr/>
              </a:pPr>
              <a:t>9/9/2024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31AE5-0076-4A13-8418-5AD823F09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B3A0E-793B-485A-8DE2-2DDC583D68AF}" type="datetimeFigureOut">
              <a:rPr lang="en-US"/>
              <a:pPr>
                <a:defRPr/>
              </a:pPr>
              <a:t>9/9/2024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3D2D6-096E-4CA1-850C-583E4F122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F218-4525-4591-BCC3-F6AF95B7E4DF}" type="datetimeFigureOut">
              <a:rPr lang="en-US"/>
              <a:pPr>
                <a:defRPr/>
              </a:pPr>
              <a:t>9/9/2024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08DEC-B23A-4200-A661-139E0B8D2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E1EBF-06A0-4E65-99D8-18DD9B5B6734}" type="datetimeFigureOut">
              <a:rPr lang="en-US"/>
              <a:pPr>
                <a:defRPr/>
              </a:pPr>
              <a:t>9/9/2024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5DCFB-3982-444B-8FB4-D83D794E8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5949D-E8D9-48DC-B05C-53D5DA1894BB}" type="datetimeFigureOut">
              <a:rPr lang="en-US"/>
              <a:pPr>
                <a:defRPr/>
              </a:pPr>
              <a:t>9/9/2024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6C075-FD80-4876-840B-5BE155C2D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2A58AD-C1ED-43DD-81F8-1EDAF02473DA}" type="datetimeFigureOut">
              <a:rPr lang="en-US"/>
              <a:pPr>
                <a:defRPr/>
              </a:pPr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C8B6F8-F499-478F-B09D-20835EC44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winstonsolar.org/team/2009/photos/2003race/scrutineering/medium/original/001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hyperlink" Target="http://www.winstonsolar.org/team/2009/photos/2003race/arrival/medium/original/001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winstonsolar.org/team/2009/photos/2003race/peprally/medium/original/021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hyperlink" Target="http://www.winstonsolar.org/team/2009/photos/2003race/peprally/medium/original/017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winstonsolar.org/team/2009/photos/2009/2009RaceTest/medium/original/00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://www.winstonsolar.org/team/2009/photos/2009/2009RaceTest/medium/original/004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hyperlink" Target="http://www.winstonsolar.org/team/2009/photos/2006team/medium/original/01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nstonsolar.org/team/2009/photos/2006team/medium/original/012.jpg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www.winstonsolar.org/team/2009/photos/2006team/medium/original/011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0960"/>
            <a:ext cx="8153400" cy="199644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WELCOME TO THE 2025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SOLAR CAR CHALLENGE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www.solarcarchallenge.org/challenge/images/scc2024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362"/>
            <a:ext cx="91440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</a:t>
            </a:r>
            <a:r>
              <a:rPr lang="en-US" b="1" dirty="0" smtClean="0">
                <a:solidFill>
                  <a:srgbClr val="FF0000"/>
                </a:solidFill>
              </a:rPr>
              <a:t>BIG</a:t>
            </a:r>
            <a:r>
              <a:rPr lang="en-US" b="1" dirty="0" smtClean="0"/>
              <a:t> a team?</a:t>
            </a:r>
            <a:endParaRPr lang="en-US" b="1" dirty="0"/>
          </a:p>
        </p:txBody>
      </p:sp>
      <p:pic>
        <p:nvPicPr>
          <p:cNvPr id="3" name="Picture 2" descr="Copp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19200"/>
            <a:ext cx="8610600" cy="593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:\Team Photos\Pros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76200"/>
            <a:ext cx="11760200" cy="661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s://www.solarcarchallenge.org/challenge/photos/2024/day4/photo/4day2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8" y="381000"/>
            <a:ext cx="9258298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0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Winston Solar Car Team Phot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6096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4" descr="Winston Solar Car Team Phot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530600"/>
            <a:ext cx="594360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72200" y="838200"/>
            <a:ext cx="29516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 sure to have </a:t>
            </a:r>
          </a:p>
          <a:p>
            <a:r>
              <a:rPr lang="en-US" sz="2800" dirty="0" smtClean="0"/>
              <a:t>enough team members to</a:t>
            </a:r>
          </a:p>
          <a:p>
            <a:r>
              <a:rPr lang="en-US" sz="2800" dirty="0" smtClean="0"/>
              <a:t>accomplish the </a:t>
            </a:r>
          </a:p>
          <a:p>
            <a:r>
              <a:rPr lang="en-US" sz="2800" dirty="0" smtClean="0"/>
              <a:t>task involved!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5181600"/>
          </a:xfrm>
        </p:spPr>
        <p:txBody>
          <a:bodyPr/>
          <a:lstStyle/>
          <a:p>
            <a:pPr algn="l"/>
            <a:r>
              <a:rPr lang="en-US" b="1" dirty="0" smtClean="0"/>
              <a:t>Should teams place a size limit on the Racing Team?</a:t>
            </a:r>
            <a:br>
              <a:rPr lang="en-US" b="1" dirty="0" smtClean="0"/>
            </a:br>
            <a:r>
              <a:rPr lang="en-US" b="1" dirty="0" smtClean="0"/>
              <a:t>	</a:t>
            </a:r>
            <a:r>
              <a:rPr lang="en-US" sz="3600" b="1" dirty="0" smtClean="0"/>
              <a:t>(1) For instance, one team in 2024 		had 51 participants.  Lots of 			people just standing around.</a:t>
            </a:r>
            <a:br>
              <a:rPr lang="en-US" sz="3600" b="1" dirty="0" smtClean="0"/>
            </a:br>
            <a:r>
              <a:rPr lang="en-US" sz="3600" b="1" dirty="0" smtClean="0"/>
              <a:t>	(2) One solution: race more than one 		solar car!</a:t>
            </a:r>
            <a:br>
              <a:rPr lang="en-US" sz="3600" b="1" dirty="0" smtClean="0"/>
            </a:br>
            <a:r>
              <a:rPr lang="en-US" b="1" dirty="0" smtClean="0">
                <a:solidFill>
                  <a:srgbClr val="7030A0"/>
                </a:solidFill>
              </a:rPr>
              <a:t>We recommend a team size of 15 team members and advisers.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Develop the Role of Team Captain</a:t>
            </a:r>
            <a:br>
              <a:rPr lang="en-US" b="1" dirty="0" smtClean="0"/>
            </a:br>
            <a:r>
              <a:rPr lang="en-US" b="1" dirty="0" smtClean="0"/>
              <a:t> </a:t>
            </a:r>
            <a:endParaRPr lang="en-US" sz="3600" b="1" dirty="0"/>
          </a:p>
        </p:txBody>
      </p:sp>
      <p:pic>
        <p:nvPicPr>
          <p:cNvPr id="3" name="Picture 2" descr="KAM_1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524000"/>
            <a:ext cx="8104094" cy="4986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763000" cy="762000"/>
          </a:xfrm>
        </p:spPr>
        <p:txBody>
          <a:bodyPr/>
          <a:lstStyle/>
          <a:p>
            <a:r>
              <a:rPr lang="en-US" b="1" dirty="0" smtClean="0"/>
              <a:t>Is the team vested in the project?</a:t>
            </a:r>
            <a:endParaRPr lang="en-US" b="1" dirty="0"/>
          </a:p>
        </p:txBody>
      </p:sp>
      <p:pic>
        <p:nvPicPr>
          <p:cNvPr id="3" name="Picture 2" descr="00day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295399"/>
            <a:ext cx="8077200" cy="5257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r>
              <a:rPr lang="en-US" sz="4000" b="1" dirty="0" smtClean="0"/>
              <a:t>Techniques for developing long term team &amp; parent support</a:t>
            </a:r>
            <a:endParaRPr lang="en-US" sz="4000" b="1" dirty="0"/>
          </a:p>
        </p:txBody>
      </p:sp>
      <p:pic>
        <p:nvPicPr>
          <p:cNvPr id="4" name="Picture 3" descr="Shinerunn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828800"/>
            <a:ext cx="76962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295400"/>
          </a:xfrm>
        </p:spPr>
        <p:txBody>
          <a:bodyPr/>
          <a:lstStyle/>
          <a:p>
            <a:r>
              <a:rPr lang="en-US" b="1" dirty="0" smtClean="0"/>
              <a:t>Take Advantage of Webinars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1447800"/>
            <a:ext cx="2895600" cy="5105400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buFont typeface="Arial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Workshops and    Webinars help you       plan your project.   </a:t>
            </a:r>
          </a:p>
          <a:p>
            <a:pPr algn="l">
              <a:lnSpc>
                <a:spcPct val="80000"/>
              </a:lnSpc>
              <a:buFont typeface="Arial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Workshops help you learn the skills to build a roadworthy solar car. </a:t>
            </a:r>
          </a:p>
          <a:p>
            <a:pPr algn="l">
              <a:lnSpc>
                <a:spcPct val="80000"/>
              </a:lnSpc>
              <a:buFont typeface="Arial" charset="0"/>
              <a:buChar char="•"/>
            </a:pPr>
            <a:r>
              <a:rPr lang="en-US" sz="2400" b="1" dirty="0" smtClean="0">
                <a:solidFill>
                  <a:srgbClr val="7030A0"/>
                </a:solidFill>
              </a:rPr>
              <a:t>Each team finds its own solution to the problem: building a roadworthy solar car.</a:t>
            </a:r>
          </a:p>
          <a:p>
            <a:pPr algn="l">
              <a:lnSpc>
                <a:spcPct val="80000"/>
              </a:lnSpc>
              <a:buFont typeface="Arial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Specialty Workshop helps you refine you skills and improve construction techniques.</a:t>
            </a:r>
          </a:p>
        </p:txBody>
      </p:sp>
      <p:pic>
        <p:nvPicPr>
          <p:cNvPr id="6" name="Picture 5" descr="phot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447800"/>
            <a:ext cx="40386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295400"/>
          </a:xfrm>
        </p:spPr>
        <p:txBody>
          <a:bodyPr/>
          <a:lstStyle/>
          <a:p>
            <a:r>
              <a:rPr lang="en-US" b="1" dirty="0" smtClean="0"/>
              <a:t>Read the Rules Together</a:t>
            </a:r>
            <a:br>
              <a:rPr lang="en-US" b="1" dirty="0" smtClean="0"/>
            </a:br>
            <a:r>
              <a:rPr lang="en-US" sz="2000" b="1" dirty="0" smtClean="0"/>
              <a:t>(many times)</a:t>
            </a:r>
          </a:p>
        </p:txBody>
      </p:sp>
      <p:pic>
        <p:nvPicPr>
          <p:cNvPr id="22530" name="Picture 2" descr="http://www.solarcarchallenge.org/challenge/photos/2010/day0/photo/0day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57200"/>
            <a:ext cx="7162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Why Participate in the Solar Car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2060"/>
                </a:solidFill>
              </a:rPr>
              <a:t>Problem-Solving and Collaboration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Dedication and Commitment – the 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en-US" sz="3600" dirty="0" smtClean="0">
                <a:solidFill>
                  <a:srgbClr val="002060"/>
                </a:solidFill>
              </a:rPr>
              <a:t>“</a:t>
            </a:r>
            <a:r>
              <a:rPr lang="en-US" sz="3600" b="1" i="1" dirty="0" smtClean="0">
                <a:solidFill>
                  <a:srgbClr val="002060"/>
                </a:solidFill>
              </a:rPr>
              <a:t>do not quit</a:t>
            </a:r>
            <a:r>
              <a:rPr lang="en-US" sz="3600" dirty="0" smtClean="0">
                <a:solidFill>
                  <a:srgbClr val="002060"/>
                </a:solidFill>
              </a:rPr>
              <a:t>” attitude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Project-Based Engineering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Learning to deal with Success and Failure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Learn about Budgets and Public Speaking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Learn the importance of teamwork</a:t>
            </a:r>
          </a:p>
        </p:txBody>
      </p:sp>
    </p:spTree>
    <p:extLst>
      <p:ext uri="{BB962C8B-B14F-4D97-AF65-F5344CB8AC3E}">
        <p14:creationId xmlns:p14="http://schemas.microsoft.com/office/powerpoint/2010/main" val="315420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33400"/>
            <a:ext cx="3733800" cy="3200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The importance of the Team being a part of fundraising</a:t>
            </a:r>
            <a:endParaRPr lang="en-US" b="1" dirty="0"/>
          </a:p>
        </p:txBody>
      </p:sp>
      <p:pic>
        <p:nvPicPr>
          <p:cNvPr id="23554" name="Picture 2" descr="Winston Solar Car Team Phot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676400"/>
            <a:ext cx="48006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Winston Solar Car Team Phot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6576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importance of building skills</a:t>
            </a:r>
            <a:endParaRPr lang="en-US" b="1" dirty="0"/>
          </a:p>
        </p:txBody>
      </p:sp>
      <p:pic>
        <p:nvPicPr>
          <p:cNvPr id="4" name="Picture 3" descr="garag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371599"/>
            <a:ext cx="3120044" cy="1906693"/>
          </a:xfrm>
          <a:prstGeom prst="rect">
            <a:avLst/>
          </a:prstGeom>
        </p:spPr>
      </p:pic>
      <p:pic>
        <p:nvPicPr>
          <p:cNvPr id="5" name="Picture 4" descr="Neiman Walker and Todd Deetjen, Liberty 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219200"/>
            <a:ext cx="7721600" cy="5147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yler3 - facemas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garag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7620000" cy="5076825"/>
          </a:xfrm>
          <a:prstGeom prst="rect">
            <a:avLst/>
          </a:prstGeom>
        </p:spPr>
      </p:pic>
      <p:pic>
        <p:nvPicPr>
          <p:cNvPr id="4" name="Picture 3" descr="garage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1" y="4419600"/>
            <a:ext cx="3635430" cy="2221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95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Importance of Goal-Setting and following a Timeline</a:t>
            </a:r>
            <a:endParaRPr lang="en-US" b="1" dirty="0"/>
          </a:p>
        </p:txBody>
      </p:sp>
      <p:pic>
        <p:nvPicPr>
          <p:cNvPr id="4" name="Picture 3" descr="00day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304800"/>
            <a:ext cx="76962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981200"/>
          </a:xfrm>
        </p:spPr>
        <p:txBody>
          <a:bodyPr/>
          <a:lstStyle/>
          <a:p>
            <a:r>
              <a:rPr lang="en-US" sz="5400" b="1" dirty="0" smtClean="0"/>
              <a:t>TIMELINE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9144000" cy="3276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Plan	   </a:t>
            </a:r>
            <a:r>
              <a:rPr lang="en-US" sz="2000" dirty="0" smtClean="0">
                <a:solidFill>
                  <a:srgbClr val="7030A0"/>
                </a:solidFill>
              </a:rPr>
              <a:t>Develop       </a:t>
            </a:r>
            <a:r>
              <a:rPr lang="en-US" sz="2000" dirty="0" smtClean="0">
                <a:solidFill>
                  <a:srgbClr val="FF0000"/>
                </a:solidFill>
              </a:rPr>
              <a:t>Fundraising     </a:t>
            </a:r>
            <a:r>
              <a:rPr lang="en-US" sz="2000" dirty="0" smtClean="0">
                <a:solidFill>
                  <a:schemeClr val="accent6"/>
                </a:solidFill>
              </a:rPr>
              <a:t>Buy</a:t>
            </a:r>
            <a:r>
              <a:rPr lang="en-US" sz="2000" dirty="0" smtClean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rgbClr val="00B050"/>
                </a:solidFill>
              </a:rPr>
              <a:t>Build</a:t>
            </a:r>
            <a:r>
              <a:rPr lang="en-US" sz="2000" dirty="0" smtClean="0">
                <a:solidFill>
                  <a:srgbClr val="7030A0"/>
                </a:solidFill>
              </a:rPr>
              <a:t>	 </a:t>
            </a:r>
            <a:r>
              <a:rPr lang="en-US" sz="2000" dirty="0" smtClean="0">
                <a:solidFill>
                  <a:srgbClr val="00B0F0"/>
                </a:solidFill>
              </a:rPr>
              <a:t>Re-Engineer    </a:t>
            </a:r>
            <a:r>
              <a:rPr lang="en-US" sz="2000" b="1" dirty="0" smtClean="0">
                <a:solidFill>
                  <a:srgbClr val="FF0000"/>
                </a:solidFill>
              </a:rPr>
              <a:t>Test </a:t>
            </a:r>
            <a:r>
              <a:rPr lang="en-US" sz="2000" dirty="0" smtClean="0">
                <a:solidFill>
                  <a:srgbClr val="00B0F0"/>
                </a:solidFill>
              </a:rPr>
              <a:t> </a:t>
            </a:r>
            <a:r>
              <a:rPr lang="en-US" sz="2000" dirty="0" smtClean="0">
                <a:solidFill>
                  <a:srgbClr val="7030A0"/>
                </a:solidFill>
              </a:rPr>
              <a:t>   </a:t>
            </a:r>
            <a:r>
              <a:rPr lang="en-US" sz="2000" dirty="0" smtClean="0">
                <a:solidFill>
                  <a:srgbClr val="002060"/>
                </a:solidFill>
              </a:rPr>
              <a:t>Race</a:t>
            </a:r>
            <a:r>
              <a:rPr lang="en-US" sz="2000" dirty="0" smtClean="0">
                <a:solidFill>
                  <a:srgbClr val="7030A0"/>
                </a:solidFill>
              </a:rPr>
              <a:t>   </a:t>
            </a:r>
            <a:r>
              <a:rPr lang="en-US" sz="2000" dirty="0" smtClean="0">
                <a:solidFill>
                  <a:schemeClr val="accent1"/>
                </a:solidFill>
              </a:rPr>
              <a:t>Post </a:t>
            </a:r>
            <a:r>
              <a:rPr lang="en-US" sz="2000" dirty="0" smtClean="0">
                <a:solidFill>
                  <a:srgbClr val="7030A0"/>
                </a:solidFill>
              </a:rPr>
              <a:t>  </a:t>
            </a:r>
            <a:r>
              <a:rPr lang="en-US" sz="2000" dirty="0" smtClean="0">
                <a:solidFill>
                  <a:schemeClr val="tx1"/>
                </a:solidFill>
              </a:rPr>
              <a:t>And	   </a:t>
            </a:r>
            <a:r>
              <a:rPr lang="en-US" sz="2000" dirty="0" smtClean="0">
                <a:solidFill>
                  <a:srgbClr val="7030A0"/>
                </a:solidFill>
              </a:rPr>
              <a:t>Promo					            	            </a:t>
            </a:r>
            <a:r>
              <a:rPr lang="en-US" sz="2000" b="1" dirty="0" smtClean="0">
                <a:solidFill>
                  <a:srgbClr val="FF0000"/>
                </a:solidFill>
              </a:rPr>
              <a:t>Car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dirty="0" smtClean="0">
                <a:solidFill>
                  <a:schemeClr val="accent1"/>
                </a:solidFill>
              </a:rPr>
              <a:t>Race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Design	   </a:t>
            </a:r>
            <a:r>
              <a:rPr lang="en-US" sz="2000" dirty="0" smtClean="0">
                <a:solidFill>
                  <a:srgbClr val="7030A0"/>
                </a:solidFill>
              </a:rPr>
              <a:t>Materials						                   </a:t>
            </a:r>
            <a:r>
              <a:rPr lang="en-US" sz="2000" dirty="0" err="1" smtClean="0">
                <a:solidFill>
                  <a:schemeClr val="accent1"/>
                </a:solidFill>
              </a:rPr>
              <a:t>Eval</a:t>
            </a:r>
            <a:endParaRPr lang="en-US" sz="2000" dirty="0">
              <a:solidFill>
                <a:schemeClr val="accent1"/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____________________________________________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Sept </a:t>
            </a:r>
            <a:r>
              <a:rPr lang="en-US" sz="2000" b="1" dirty="0" smtClean="0"/>
              <a:t> </a:t>
            </a:r>
            <a:r>
              <a:rPr lang="en-US" sz="2000" dirty="0" smtClean="0"/>
              <a:t>        </a:t>
            </a:r>
            <a:r>
              <a:rPr lang="en-US" sz="2000" b="1" dirty="0" smtClean="0">
                <a:solidFill>
                  <a:schemeClr val="tx1"/>
                </a:solidFill>
              </a:rPr>
              <a:t>Early Oct 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Oct</a:t>
            </a:r>
            <a:r>
              <a:rPr lang="en-US" sz="2000" b="1" dirty="0" smtClean="0">
                <a:solidFill>
                  <a:schemeClr val="tx1"/>
                </a:solidFill>
              </a:rPr>
              <a:t>              Nov      Dec - Mar        Apr - May           July     Aug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Importance of Testing</a:t>
            </a:r>
          </a:p>
        </p:txBody>
      </p:sp>
      <p:pic>
        <p:nvPicPr>
          <p:cNvPr id="26626" name="Picture 2" descr="Winston Solar Car Team Phot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448934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Winston Solar Car Team Phot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9812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uisia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03400" y="3962400"/>
            <a:ext cx="34544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Reality of Testing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The three Teams that did not pass Scrutineering in 2024 </a:t>
            </a:r>
            <a:r>
              <a:rPr lang="en-US" b="1" i="1" dirty="0" smtClean="0">
                <a:solidFill>
                  <a:srgbClr val="FF0000"/>
                </a:solidFill>
              </a:rPr>
              <a:t>never tested their vehicles</a:t>
            </a:r>
            <a:r>
              <a:rPr lang="en-US" dirty="0" smtClean="0"/>
              <a:t> before arriving at the race.</a:t>
            </a:r>
            <a:endParaRPr lang="en-US" b="1" i="1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Recommendation</a:t>
            </a:r>
            <a:r>
              <a:rPr lang="en-US" dirty="0" smtClean="0"/>
              <a:t>: Put 500 miles on your solar car before you ever get to the Race.  You want to “break” you car at home . .  not at the race.  </a:t>
            </a:r>
          </a:p>
          <a:p>
            <a:r>
              <a:rPr lang="en-US" dirty="0" smtClean="0"/>
              <a:t>Please don’t show up at the race with an incomplete solar car!</a:t>
            </a:r>
          </a:p>
        </p:txBody>
      </p:sp>
    </p:spTree>
    <p:extLst>
      <p:ext uri="{BB962C8B-B14F-4D97-AF65-F5344CB8AC3E}">
        <p14:creationId xmlns:p14="http://schemas.microsoft.com/office/powerpoint/2010/main" val="12310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4478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Focus on preparing for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SCRUTINEERING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solarcarchallenge.org/challenge/photos/2016/days1/photo/s1day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5092"/>
            <a:ext cx="7620000" cy="46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2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Post-Race Evaluation</a:t>
            </a:r>
          </a:p>
        </p:txBody>
      </p:sp>
      <p:pic>
        <p:nvPicPr>
          <p:cNvPr id="27650" name="Picture 4" descr="Winston Solar Car Team Phot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57400"/>
            <a:ext cx="41370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Winston Solar Car Team Phot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219200"/>
            <a:ext cx="4191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Winston Solar Car Team Photo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1148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algn="l"/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AGENDA FOR 2025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b="1" dirty="0" smtClean="0"/>
              <a:t>(1) January 17-19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- Specialty Workshop</a:t>
            </a:r>
            <a:br>
              <a:rPr lang="en-US" sz="3200" b="1" dirty="0" smtClean="0"/>
            </a:br>
            <a:r>
              <a:rPr lang="en-US" sz="3200" b="1" dirty="0" smtClean="0"/>
              <a:t>(2) January 31</a:t>
            </a:r>
            <a:r>
              <a:rPr lang="en-US" sz="3200" b="1" baseline="30000" dirty="0" smtClean="0"/>
              <a:t>st</a:t>
            </a:r>
            <a:r>
              <a:rPr lang="en-US" sz="3200" b="1" dirty="0" smtClean="0"/>
              <a:t> - Deadline for “Intent-to-Race”</a:t>
            </a:r>
            <a:br>
              <a:rPr lang="en-US" sz="3200" b="1" dirty="0" smtClean="0"/>
            </a:br>
            <a:r>
              <a:rPr lang="en-US" sz="3200" b="1" dirty="0" smtClean="0"/>
              <a:t>(3) March 1</a:t>
            </a:r>
            <a:r>
              <a:rPr lang="en-US" sz="3200" b="1" baseline="30000" dirty="0" smtClean="0"/>
              <a:t>st</a:t>
            </a:r>
            <a:r>
              <a:rPr lang="en-US" sz="3200" b="1" dirty="0" smtClean="0"/>
              <a:t> - Registration Deadline </a:t>
            </a:r>
            <a:br>
              <a:rPr lang="en-US" sz="3200" b="1" dirty="0" smtClean="0"/>
            </a:br>
            <a:r>
              <a:rPr lang="en-US" sz="3200" b="1" dirty="0" smtClean="0"/>
              <a:t>(4) June 1</a:t>
            </a:r>
            <a:r>
              <a:rPr lang="en-US" sz="3200" b="1" baseline="30000" dirty="0" smtClean="0"/>
              <a:t>st </a:t>
            </a:r>
            <a:r>
              <a:rPr lang="en-US" sz="3200" b="1" dirty="0" smtClean="0"/>
              <a:t> - Deadline for Insurance Certificate</a:t>
            </a:r>
            <a:br>
              <a:rPr lang="en-US" sz="3200" b="1" dirty="0" smtClean="0"/>
            </a:br>
            <a:r>
              <a:rPr lang="en-US" sz="3200" b="1" dirty="0" smtClean="0"/>
              <a:t>(5) June 15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- Deadline for Digital Scrapbook 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>(6) July 1</a:t>
            </a:r>
            <a:r>
              <a:rPr lang="en-US" sz="3200" b="1" baseline="30000" dirty="0" smtClean="0"/>
              <a:t>st</a:t>
            </a:r>
            <a:r>
              <a:rPr lang="en-US" sz="3200" b="1" dirty="0" smtClean="0"/>
              <a:t> - Deadline for Video of Presentation</a:t>
            </a:r>
            <a:br>
              <a:rPr lang="en-US" sz="3200" b="1" dirty="0" smtClean="0"/>
            </a:br>
            <a:r>
              <a:rPr lang="en-US" sz="3200" b="1" dirty="0" smtClean="0"/>
              <a:t>(7) July 16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- Team Check-In* </a:t>
            </a:r>
            <a:br>
              <a:rPr lang="en-US" sz="3200" b="1" dirty="0" smtClean="0"/>
            </a:br>
            <a:r>
              <a:rPr lang="en-US" sz="3200" b="1" dirty="0" smtClean="0"/>
              <a:t>	</a:t>
            </a:r>
            <a:r>
              <a:rPr lang="en-US" sz="3200" b="1" i="1" dirty="0" smtClean="0">
                <a:solidFill>
                  <a:srgbClr val="0070C0"/>
                </a:solidFill>
              </a:rPr>
              <a:t>Everyone taking part must be there!</a:t>
            </a:r>
            <a:br>
              <a:rPr lang="en-US" sz="3200" b="1" i="1" dirty="0" smtClean="0">
                <a:solidFill>
                  <a:srgbClr val="0070C0"/>
                </a:solidFill>
              </a:rPr>
            </a:br>
            <a:r>
              <a:rPr lang="en-US" sz="3200" b="1" dirty="0" smtClean="0"/>
              <a:t>(8) July 17-19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– Scrutineering*</a:t>
            </a:r>
            <a:br>
              <a:rPr lang="en-US" sz="3200" b="1" dirty="0" smtClean="0"/>
            </a:br>
            <a:r>
              <a:rPr lang="en-US" sz="3200" b="1" dirty="0" smtClean="0"/>
              <a:t>(9) July 18-22</a:t>
            </a:r>
            <a:r>
              <a:rPr lang="en-US" sz="3200" b="1" baseline="30000" dirty="0" smtClean="0"/>
              <a:t>nd</a:t>
            </a:r>
            <a:r>
              <a:rPr lang="en-US" sz="3200" b="1" dirty="0" smtClean="0"/>
              <a:t> - Cross-Country Race* </a:t>
            </a:r>
            <a:br>
              <a:rPr lang="en-US" sz="3200" b="1" dirty="0" smtClean="0"/>
            </a:br>
            <a:r>
              <a:rPr lang="en-US" sz="1000" b="1" dirty="0" smtClean="0"/>
              <a:t>______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1000" b="1" dirty="0"/>
              <a:t> </a:t>
            </a:r>
            <a:r>
              <a:rPr lang="en-US" sz="1000" b="1" dirty="0" smtClean="0"/>
              <a:t>    * Contingent on the Texas Motor Speedway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/>
              <a:t>	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535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715000"/>
            <a:ext cx="7772400" cy="685800"/>
          </a:xfrm>
        </p:spPr>
        <p:txBody>
          <a:bodyPr/>
          <a:lstStyle/>
          <a:p>
            <a:pPr algn="ctr"/>
            <a:endParaRPr lang="en-US" sz="7200" dirty="0">
              <a:solidFill>
                <a:schemeClr val="accent4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22313" y="457201"/>
            <a:ext cx="7772400" cy="685799"/>
          </a:xfrm>
        </p:spPr>
        <p:txBody>
          <a:bodyPr/>
          <a:lstStyle/>
          <a:p>
            <a:pPr algn="ctr"/>
            <a:r>
              <a:rPr lang="en-US" sz="7200" b="1" i="1" dirty="0" smtClean="0">
                <a:solidFill>
                  <a:schemeClr val="tx2"/>
                </a:solidFill>
              </a:rPr>
              <a:t>IS IT WORKING</a:t>
            </a:r>
            <a:r>
              <a:rPr lang="en-US" sz="7200" i="1" dirty="0" smtClean="0">
                <a:solidFill>
                  <a:schemeClr val="tx2"/>
                </a:solidFill>
              </a:rPr>
              <a:t>?</a:t>
            </a:r>
            <a:endParaRPr lang="en-US" sz="7200" i="1" dirty="0">
              <a:solidFill>
                <a:schemeClr val="tx2"/>
              </a:solidFill>
            </a:endParaRPr>
          </a:p>
        </p:txBody>
      </p:sp>
      <p:pic>
        <p:nvPicPr>
          <p:cNvPr id="3078" name="Picture 6" descr="https://www.solarcarchallenge.org/challenge/photos/2024/day3/photo/3day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792"/>
            <a:ext cx="9846892" cy="60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s://www.solarcarchallenge.org/challenge/photos/2024/day3/photo/3day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" y="457200"/>
            <a:ext cx="880109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65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www.solarcarchallenge.org/challenge/photos/2024/day3/photo/3day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" y="609600"/>
            <a:ext cx="8915398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3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solarcarchallenge.org/challenge/photos/2024/day3/photo/3day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" y="228600"/>
            <a:ext cx="8988747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4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solarcarchallenge.org/challenge/photos/2024/day3/photo/3day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" y="381000"/>
            <a:ext cx="9029698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4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solarcarchallenge.org/challenge/photos/2024/day3/photo/3day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" y="381001"/>
            <a:ext cx="9029698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7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solarcarchallenge.org/challenge/photos/2024/day4/photo/4day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" y="304800"/>
            <a:ext cx="8915398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2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solarcarchallenge.org/challenge/photos/2024/day4/photo/4day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4" y="313655"/>
            <a:ext cx="8978316" cy="629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01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solarcarchallenge.org/challenge/photos/2024/day4/photo/4day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1" y="286240"/>
            <a:ext cx="8839759" cy="626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9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solarcarchallenge.org/challenge/photos/2024/day4/photo/4day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2" y="438640"/>
            <a:ext cx="8839758" cy="588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5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-838200"/>
            <a:ext cx="7772400" cy="3124200"/>
          </a:xfrm>
        </p:spPr>
        <p:txBody>
          <a:bodyPr/>
          <a:lstStyle/>
          <a:p>
            <a:r>
              <a:rPr lang="en-US" b="1" dirty="0" smtClean="0"/>
              <a:t>What’s Emphasized In 2025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8153400" cy="51054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Safety Cell / Crush Zones / Roll Bar(s)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New </a:t>
            </a:r>
            <a:r>
              <a:rPr lang="en-US" b="1" dirty="0" smtClean="0">
                <a:solidFill>
                  <a:srgbClr val="7030A0"/>
                </a:solidFill>
              </a:rPr>
              <a:t>Electric Solar-Powered Division </a:t>
            </a:r>
            <a:r>
              <a:rPr lang="en-US" b="1" dirty="0" smtClean="0">
                <a:solidFill>
                  <a:schemeClr val="tx1"/>
                </a:solidFill>
              </a:rPr>
              <a:t>Rules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	(1) Increased battery packs capacity to 5.25 </a:t>
            </a:r>
            <a:r>
              <a:rPr lang="en-US" sz="2400" dirty="0" err="1" smtClean="0">
                <a:solidFill>
                  <a:schemeClr val="tx1"/>
                </a:solidFill>
              </a:rPr>
              <a:t>kWhr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	(2) Increased Solar Array Panel to 2.5 kW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	(3) No maximum dimensions!  Classic Division guidelines 		apply.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Registration Packets must be complete, and arranged so that judges can identify data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prstClr val="black"/>
                </a:solidFill>
              </a:rPr>
              <a:t>Forever Miles </a:t>
            </a:r>
            <a:r>
              <a:rPr lang="en-US" b="1" dirty="0" smtClean="0">
                <a:solidFill>
                  <a:prstClr val="black"/>
                </a:solidFill>
              </a:rPr>
              <a:t>increased to 25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In-person Questions during Scrutineering</a:t>
            </a:r>
            <a:endParaRPr lang="en-US" b="1" dirty="0">
              <a:solidFill>
                <a:prstClr val="black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93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s://www.solarcarchallenge.org/challenge/photos/2024/day4/photo/4day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" y="381000"/>
            <a:ext cx="891539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95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F:\Team Photos\Harmony School of Innovation - Fort Wor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212762" cy="699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7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www.solarcarchallenge.org/challenge/photos/2024/day4/photo/4day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1000"/>
            <a:ext cx="914399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7599"/>
          </a:xfrm>
        </p:spPr>
        <p:txBody>
          <a:bodyPr/>
          <a:lstStyle/>
          <a:p>
            <a:r>
              <a:rPr lang="en-US" sz="6600" b="1" dirty="0" smtClean="0">
                <a:solidFill>
                  <a:srgbClr val="7030A0"/>
                </a:solidFill>
              </a:rPr>
              <a:t>YES . . . BY 23%</a:t>
            </a:r>
            <a:endParaRPr lang="en-US" sz="6600" b="1" dirty="0">
              <a:solidFill>
                <a:srgbClr val="7030A0"/>
              </a:solidFill>
            </a:endParaRPr>
          </a:p>
        </p:txBody>
      </p:sp>
      <p:pic>
        <p:nvPicPr>
          <p:cNvPr id="14338" name="Picture 2" descr="https://www.solarcarchallenge.org/challenge/photos/2024/day4/photo/4day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69999"/>
            <a:ext cx="8839200" cy="589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8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6400800" y="1155700"/>
            <a:ext cx="2286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Now, it’s  time to start preparing for the 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2025 </a:t>
            </a:r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Solar Car Challenge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381000"/>
            <a:ext cx="554355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9600" b="1" dirty="0" smtClean="0">
                <a:solidFill>
                  <a:srgbClr val="002060"/>
                </a:solidFill>
              </a:rPr>
              <a:t>What is our Philosophy?</a:t>
            </a:r>
            <a:endParaRPr lang="en-US" sz="9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This is a </a:t>
            </a:r>
            <a:r>
              <a:rPr lang="en-US" b="1" i="1" dirty="0" smtClean="0">
                <a:solidFill>
                  <a:srgbClr val="7030A0"/>
                </a:solidFill>
              </a:rPr>
              <a:t>Cooperation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rather than a Competition</a:t>
            </a:r>
            <a:endParaRPr lang="en-US" b="1" dirty="0"/>
          </a:p>
        </p:txBody>
      </p:sp>
      <p:pic>
        <p:nvPicPr>
          <p:cNvPr id="4" name="Content Placeholder 3" descr="SCC2014-71901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00200"/>
            <a:ext cx="7467600" cy="49760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9600" b="1" dirty="0" smtClean="0"/>
              <a:t>Where do we start?</a:t>
            </a:r>
            <a:endParaRPr lang="en-US" sz="9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Start with Team-Building</a:t>
            </a:r>
          </a:p>
        </p:txBody>
      </p:sp>
      <p:pic>
        <p:nvPicPr>
          <p:cNvPr id="19458" name="Picture 2" descr="http://www.solarcarchallenge.org/challenge/photos/2010/day3/photo/3day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1219200"/>
            <a:ext cx="81407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286</Words>
  <Application>Microsoft Office PowerPoint</Application>
  <PresentationFormat>On-screen Show (4:3)</PresentationFormat>
  <Paragraphs>58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WELCOME TO THE 2025 SOLAR CAR CHALLENGE</vt:lpstr>
      <vt:lpstr>Why Participate in the Solar Car Challenge</vt:lpstr>
      <vt:lpstr> AGENDA FOR 2025 (1) January 17-19th - Specialty Workshop (2) January 31st - Deadline for “Intent-to-Race” (3) March 1st - Registration Deadline  (4) June 1st  - Deadline for Insurance Certificate (5) June 15th - Deadline for Digital Scrapbook  (6) July 1st - Deadline for Video of Presentation (7) July 16th - Team Check-In*   Everyone taking part must be there! (8) July 17-19th – Scrutineering* (9) July 18-22nd - Cross-Country Race*  ______      * Contingent on the Texas Motor Speedway   </vt:lpstr>
      <vt:lpstr>What’s Emphasized In 2025</vt:lpstr>
      <vt:lpstr>PowerPoint Presentation</vt:lpstr>
      <vt:lpstr>PowerPoint Presentation</vt:lpstr>
      <vt:lpstr>This is a Cooperation rather than a Competition</vt:lpstr>
      <vt:lpstr>PowerPoint Presentation</vt:lpstr>
      <vt:lpstr>Start with Team-Building</vt:lpstr>
      <vt:lpstr>How BIG a team?</vt:lpstr>
      <vt:lpstr>PowerPoint Presentation</vt:lpstr>
      <vt:lpstr>PowerPoint Presentation</vt:lpstr>
      <vt:lpstr>PowerPoint Presentation</vt:lpstr>
      <vt:lpstr>Should teams place a size limit on the Racing Team?  (1) For instance, one team in 2024   had 51 participants.  Lots of    people just standing around.  (2) One solution: race more than one   solar car! We recommend a team size of 15 team members and advisers.</vt:lpstr>
      <vt:lpstr> Develop the Role of Team Captain  </vt:lpstr>
      <vt:lpstr>Is the team vested in the project?</vt:lpstr>
      <vt:lpstr>Techniques for developing long term team &amp; parent support</vt:lpstr>
      <vt:lpstr>Take Advantage of Webinars</vt:lpstr>
      <vt:lpstr>Read the Rules Together (many times)</vt:lpstr>
      <vt:lpstr>The importance of the Team being a part of fundraising</vt:lpstr>
      <vt:lpstr>The importance of building skills</vt:lpstr>
      <vt:lpstr>PowerPoint Presentation</vt:lpstr>
      <vt:lpstr>PowerPoint Presentation</vt:lpstr>
      <vt:lpstr>Importance of Goal-Setting and following a Timeline</vt:lpstr>
      <vt:lpstr>TIMELINE</vt:lpstr>
      <vt:lpstr>Importance of Testing</vt:lpstr>
      <vt:lpstr>The Reality of Testing</vt:lpstr>
      <vt:lpstr>Focus on preparing for SCRUTINEERING </vt:lpstr>
      <vt:lpstr>Post-Race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YES . . . BY 23%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THE  2012 SOLAR CAR CHALLENGE</dc:title>
  <dc:creator>Lehman Marks</dc:creator>
  <cp:lastModifiedBy>Lehman Marks</cp:lastModifiedBy>
  <cp:revision>114</cp:revision>
  <dcterms:created xsi:type="dcterms:W3CDTF">2011-09-18T00:28:20Z</dcterms:created>
  <dcterms:modified xsi:type="dcterms:W3CDTF">2024-09-09T17:02:45Z</dcterms:modified>
</cp:coreProperties>
</file>